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  <p:sldId id="259" r:id="rId6"/>
    <p:sldId id="262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CF970-A65E-4E71-AF5B-2095FB9F0DE3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73006-D8CF-48B8-B322-5913D329C91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5F1AB-B3B5-4614-897F-30478518A5A4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62BE-E015-45BE-A123-2FA1AF14C5D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F7751-8051-4191-96D4-613812BFC258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6132-14F7-439C-9A0B-77F86E7905F5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70B0C-092F-47BC-92D2-13E88C8FCE69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F1881-9D7D-48A7-882B-97607EB6E29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F2D9F-51C1-44E0-B954-82D3F4291B15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8B462-120B-4C3E-AC82-AC67FDAE1F2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EB197-9CB2-49B6-8ACA-A0EFF019C9F5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4544A-FA47-4C66-91D2-22664579FF2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196B-1C64-45F5-BF5D-43AA86712596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F7E9-F13E-4519-8AD6-73A68F3927B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9A312-E01A-4084-9377-71A071855FA2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BEDA6-25D7-4B41-B7C5-55B8DA0362C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3A22E-E12A-4CF0-ABAF-DE8020E01998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B0BAC-D1B5-4AE4-BD8C-982ABF61410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84E7-87F1-4DF2-B97A-A19CF1B3038B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6FBE-3BBA-4337-92F0-B4443873824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51707-AE6B-4176-A59D-F1A684CE1C2D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C2DB8-1395-4E8C-A416-4DC370E38A4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1A5DC3-722F-4881-AF92-5E84155F5E7E}" type="datetimeFigureOut">
              <a:rPr lang="da-DK"/>
              <a:pPr>
                <a:defRPr/>
              </a:pPr>
              <a:t>02-11-2011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0D8D15-4D4C-417C-BB56-0F8113A15D2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epbsr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 idx="4294967295"/>
          </p:nvPr>
        </p:nvSpPr>
        <p:spPr>
          <a:xfrm>
            <a:off x="611188" y="1844675"/>
            <a:ext cx="7772400" cy="2089150"/>
          </a:xfrm>
        </p:spPr>
        <p:txBody>
          <a:bodyPr/>
          <a:lstStyle/>
          <a:p>
            <a:pPr eaLnBrk="1" hangingPunct="1"/>
            <a:r>
              <a:rPr lang="da-DK" dirty="0" smtClean="0"/>
              <a:t>MEP</a:t>
            </a:r>
            <a:br>
              <a:rPr lang="da-DK" dirty="0" smtClean="0"/>
            </a:br>
            <a:r>
              <a:rPr lang="da-DK" dirty="0" smtClean="0"/>
              <a:t>MODEL </a:t>
            </a:r>
            <a:r>
              <a:rPr lang="da-DK" smtClean="0"/>
              <a:t>EUROPEAN PARLIAMENT</a:t>
            </a:r>
            <a:endParaRPr lang="da-DK" dirty="0" smtClean="0"/>
          </a:p>
        </p:txBody>
      </p:sp>
      <p:sp>
        <p:nvSpPr>
          <p:cNvPr id="13314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4292600"/>
            <a:ext cx="6400800" cy="5048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400" dirty="0" smtClean="0">
                <a:solidFill>
                  <a:srgbClr val="898989"/>
                </a:solidFill>
              </a:rPr>
              <a:t>A </a:t>
            </a:r>
            <a:r>
              <a:rPr lang="da-DK" sz="2400" dirty="0" err="1" smtClean="0">
                <a:solidFill>
                  <a:srgbClr val="898989"/>
                </a:solidFill>
              </a:rPr>
              <a:t>Leadership</a:t>
            </a:r>
            <a:r>
              <a:rPr lang="da-DK" sz="2400" dirty="0" smtClean="0">
                <a:solidFill>
                  <a:srgbClr val="898989"/>
                </a:solidFill>
              </a:rPr>
              <a:t> Program for </a:t>
            </a:r>
            <a:r>
              <a:rPr lang="da-DK" sz="2400" dirty="0" err="1" smtClean="0">
                <a:solidFill>
                  <a:srgbClr val="898989"/>
                </a:solidFill>
              </a:rPr>
              <a:t>Youth</a:t>
            </a:r>
            <a:r>
              <a:rPr lang="da-DK" sz="2400" dirty="0" smtClean="0">
                <a:solidFill>
                  <a:srgbClr val="898989"/>
                </a:solidFill>
              </a:rPr>
              <a:t> </a:t>
            </a:r>
            <a:r>
              <a:rPr lang="da-DK" sz="2400" dirty="0" err="1" smtClean="0">
                <a:solidFill>
                  <a:srgbClr val="898989"/>
                </a:solidFill>
              </a:rPr>
              <a:t>within</a:t>
            </a:r>
            <a:r>
              <a:rPr lang="da-DK" sz="2400" dirty="0" smtClean="0">
                <a:solidFill>
                  <a:srgbClr val="898989"/>
                </a:solidFill>
              </a:rPr>
              <a:t> the EU</a:t>
            </a:r>
          </a:p>
        </p:txBody>
      </p:sp>
      <p:pic>
        <p:nvPicPr>
          <p:cNvPr id="13315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mtClean="0"/>
              <a:t>MEP – BSR</a:t>
            </a:r>
            <a:br>
              <a:rPr lang="da-DK" smtClean="0"/>
            </a:br>
            <a:r>
              <a:rPr lang="da-DK" smtClean="0"/>
              <a:t>Gdansk 2011</a:t>
            </a:r>
          </a:p>
        </p:txBody>
      </p:sp>
      <p:sp>
        <p:nvSpPr>
          <p:cNvPr id="26627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429000"/>
            <a:ext cx="6400800" cy="13684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pl-PL" sz="2800" b="1" smtClean="0"/>
              <a:t>Committee on </a:t>
            </a:r>
            <a:r>
              <a:rPr lang="en-US" sz="2800" b="1" smtClean="0"/>
              <a:t>Regional Affairs</a:t>
            </a:r>
            <a:endParaRPr lang="en-GB" sz="2800" b="1" smtClean="0"/>
          </a:p>
          <a:p>
            <a:pPr marL="0" indent="0" algn="ctr">
              <a:buFont typeface="Arial" charset="0"/>
              <a:buNone/>
            </a:pPr>
            <a:r>
              <a:rPr lang="en-GB" sz="2800" b="1" smtClean="0"/>
              <a:t>Committee President – </a:t>
            </a:r>
            <a:r>
              <a:rPr lang="pl-PL" sz="2800" b="1" smtClean="0"/>
              <a:t>Emma Andersson</a:t>
            </a:r>
            <a:endParaRPr lang="da-DK" sz="2800" b="1" smtClean="0"/>
          </a:p>
        </p:txBody>
      </p:sp>
      <p:pic>
        <p:nvPicPr>
          <p:cNvPr id="26628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mtClean="0"/>
              <a:t>MEP – BSR</a:t>
            </a:r>
            <a:br>
              <a:rPr lang="da-DK" smtClean="0"/>
            </a:br>
            <a:r>
              <a:rPr lang="da-DK" smtClean="0"/>
              <a:t>Gdansk 2011</a:t>
            </a:r>
          </a:p>
        </p:txBody>
      </p:sp>
      <p:sp>
        <p:nvSpPr>
          <p:cNvPr id="27651" name="Undertitel 2"/>
          <p:cNvSpPr>
            <a:spLocks noGrp="1"/>
          </p:cNvSpPr>
          <p:nvPr>
            <p:ph type="subTitle" idx="4294967295"/>
          </p:nvPr>
        </p:nvSpPr>
        <p:spPr>
          <a:xfrm>
            <a:off x="1187450" y="3429000"/>
            <a:ext cx="6913563" cy="13684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GB" sz="2800" b="1" smtClean="0"/>
              <a:t>Committee on Culture and Education</a:t>
            </a:r>
            <a:endParaRPr lang="en-US" sz="2800" b="1" smtClean="0"/>
          </a:p>
          <a:p>
            <a:pPr marL="0" indent="0" algn="ctr">
              <a:buFont typeface="Arial" charset="0"/>
              <a:buNone/>
            </a:pPr>
            <a:r>
              <a:rPr lang="en-US" sz="2800" b="1" smtClean="0"/>
              <a:t>Committee President – Karolina Dabkowska</a:t>
            </a:r>
            <a:endParaRPr lang="da-DK" sz="2800" b="1" smtClean="0"/>
          </a:p>
        </p:txBody>
      </p:sp>
      <p:pic>
        <p:nvPicPr>
          <p:cNvPr id="27652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dirty="0" smtClean="0"/>
              <a:t>MEP – BSR</a:t>
            </a:r>
            <a:br>
              <a:rPr lang="da-DK" dirty="0" smtClean="0"/>
            </a:br>
            <a:r>
              <a:rPr lang="da-DK" dirty="0" smtClean="0"/>
              <a:t>Gdansk 2011</a:t>
            </a:r>
          </a:p>
        </p:txBody>
      </p:sp>
      <p:sp>
        <p:nvSpPr>
          <p:cNvPr id="28675" name="Undertitel 2"/>
          <p:cNvSpPr>
            <a:spLocks noGrp="1"/>
          </p:cNvSpPr>
          <p:nvPr>
            <p:ph type="subTitle" idx="4294967295"/>
          </p:nvPr>
        </p:nvSpPr>
        <p:spPr>
          <a:xfrm>
            <a:off x="1187450" y="3429000"/>
            <a:ext cx="6913563" cy="13684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GB" sz="2800" b="1" dirty="0" smtClean="0"/>
              <a:t>Thank you</a:t>
            </a:r>
          </a:p>
          <a:p>
            <a:pPr marL="0" indent="0" algn="ctr">
              <a:buFont typeface="Arial" charset="0"/>
              <a:buNone/>
            </a:pPr>
            <a:r>
              <a:rPr lang="en-GB" sz="2800" b="1" dirty="0" smtClean="0"/>
              <a:t> for </a:t>
            </a:r>
            <a:r>
              <a:rPr lang="en-GB" sz="2800" b="1" smtClean="0"/>
              <a:t>your attention!</a:t>
            </a:r>
            <a:endParaRPr lang="en-GB" sz="2800" b="1" dirty="0" smtClean="0"/>
          </a:p>
          <a:p>
            <a:pPr marL="0" indent="0" algn="ctr">
              <a:buFont typeface="Arial" charset="0"/>
              <a:buNone/>
            </a:pPr>
            <a:r>
              <a:rPr lang="en-GB" sz="2800" b="1" dirty="0" smtClean="0">
                <a:hlinkClick r:id="rId2"/>
              </a:rPr>
              <a:t>www.mepbsr.org</a:t>
            </a:r>
            <a:r>
              <a:rPr lang="en-GB" sz="2800" b="1" dirty="0" smtClean="0"/>
              <a:t> </a:t>
            </a:r>
          </a:p>
          <a:p>
            <a:pPr marL="0" indent="0" algn="ctr">
              <a:buFont typeface="Arial" charset="0"/>
              <a:buNone/>
            </a:pPr>
            <a:endParaRPr lang="da-DK" sz="4000" b="1" dirty="0" smtClean="0"/>
          </a:p>
        </p:txBody>
      </p:sp>
      <p:pic>
        <p:nvPicPr>
          <p:cNvPr id="28676" name="Billed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Billede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008062"/>
          </a:xfrm>
        </p:spPr>
        <p:txBody>
          <a:bodyPr/>
          <a:lstStyle/>
          <a:p>
            <a:pPr eaLnBrk="1" hangingPunct="1"/>
            <a:r>
              <a:rPr lang="da-DK" sz="4000" smtClean="0"/>
              <a:t>MEP</a:t>
            </a:r>
            <a:br>
              <a:rPr lang="da-DK" sz="4000" smtClean="0"/>
            </a:br>
            <a:r>
              <a:rPr lang="da-DK" sz="4000" smtClean="0"/>
              <a:t>Model European Parliament</a:t>
            </a:r>
          </a:p>
        </p:txBody>
      </p:sp>
      <p:sp>
        <p:nvSpPr>
          <p:cNvPr id="14338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068638"/>
            <a:ext cx="6800850" cy="18732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da-DK" sz="2800" dirty="0" smtClean="0">
                <a:solidFill>
                  <a:srgbClr val="898989"/>
                </a:solidFill>
              </a:rPr>
              <a:t>- </a:t>
            </a:r>
            <a:r>
              <a:rPr lang="da-DK" sz="2800" dirty="0" err="1" smtClean="0">
                <a:solidFill>
                  <a:srgbClr val="898989"/>
                </a:solidFill>
              </a:rPr>
              <a:t>was</a:t>
            </a:r>
            <a:r>
              <a:rPr lang="da-DK" sz="2800" dirty="0" smtClean="0">
                <a:solidFill>
                  <a:srgbClr val="898989"/>
                </a:solidFill>
              </a:rPr>
              <a:t> </a:t>
            </a:r>
            <a:r>
              <a:rPr lang="da-DK" sz="2800" dirty="0" err="1" smtClean="0">
                <a:solidFill>
                  <a:srgbClr val="898989"/>
                </a:solidFill>
              </a:rPr>
              <a:t>founded</a:t>
            </a:r>
            <a:r>
              <a:rPr lang="da-DK" sz="2800" dirty="0" smtClean="0">
                <a:solidFill>
                  <a:srgbClr val="898989"/>
                </a:solidFill>
              </a:rPr>
              <a:t> in 1994 for 16-19 </a:t>
            </a:r>
            <a:r>
              <a:rPr lang="da-DK" sz="2800" dirty="0" err="1" smtClean="0">
                <a:solidFill>
                  <a:srgbClr val="898989"/>
                </a:solidFill>
              </a:rPr>
              <a:t>year-olds</a:t>
            </a:r>
            <a:endParaRPr lang="da-DK" sz="2800" dirty="0" smtClean="0">
              <a:solidFill>
                <a:srgbClr val="898989"/>
              </a:solidFill>
            </a:endParaRPr>
          </a:p>
          <a:p>
            <a:pPr marL="0" indent="0" eaLnBrk="1" hangingPunct="1">
              <a:buFontTx/>
              <a:buChar char="-"/>
            </a:pPr>
            <a:r>
              <a:rPr lang="da-DK" sz="2800" dirty="0" smtClean="0">
                <a:solidFill>
                  <a:srgbClr val="898989"/>
                </a:solidFill>
              </a:rPr>
              <a:t> has </a:t>
            </a:r>
            <a:r>
              <a:rPr lang="da-DK" sz="2800" dirty="0" err="1" smtClean="0">
                <a:solidFill>
                  <a:srgbClr val="898989"/>
                </a:solidFill>
              </a:rPr>
              <a:t>high</a:t>
            </a:r>
            <a:r>
              <a:rPr lang="da-DK" sz="2800" dirty="0" smtClean="0">
                <a:solidFill>
                  <a:srgbClr val="898989"/>
                </a:solidFill>
              </a:rPr>
              <a:t> </a:t>
            </a:r>
            <a:r>
              <a:rPr lang="da-DK" sz="2800" dirty="0" err="1" smtClean="0">
                <a:solidFill>
                  <a:srgbClr val="898989"/>
                </a:solidFill>
              </a:rPr>
              <a:t>school</a:t>
            </a:r>
            <a:r>
              <a:rPr lang="da-DK" sz="2800" dirty="0" smtClean="0">
                <a:solidFill>
                  <a:srgbClr val="898989"/>
                </a:solidFill>
              </a:rPr>
              <a:t> delegates from EU 27+  </a:t>
            </a:r>
          </a:p>
          <a:p>
            <a:pPr marL="0" indent="0" eaLnBrk="1" hangingPunct="1">
              <a:buFontTx/>
              <a:buChar char="-"/>
            </a:pPr>
            <a:r>
              <a:rPr lang="da-DK" sz="2800" dirty="0" smtClean="0">
                <a:solidFill>
                  <a:srgbClr val="898989"/>
                </a:solidFill>
              </a:rPr>
              <a:t> </a:t>
            </a:r>
            <a:r>
              <a:rPr lang="da-DK" sz="2800" dirty="0" err="1" smtClean="0">
                <a:solidFill>
                  <a:srgbClr val="898989"/>
                </a:solidFill>
              </a:rPr>
              <a:t>organizes</a:t>
            </a:r>
            <a:r>
              <a:rPr lang="da-DK" sz="2800" dirty="0" smtClean="0">
                <a:solidFill>
                  <a:srgbClr val="898989"/>
                </a:solidFill>
              </a:rPr>
              <a:t> 2 sessions </a:t>
            </a:r>
            <a:r>
              <a:rPr lang="da-DK" sz="2800" dirty="0" err="1" smtClean="0">
                <a:solidFill>
                  <a:srgbClr val="898989"/>
                </a:solidFill>
              </a:rPr>
              <a:t>annually</a:t>
            </a:r>
            <a:endParaRPr lang="da-DK" sz="2800" dirty="0" smtClean="0">
              <a:solidFill>
                <a:srgbClr val="898989"/>
              </a:solidFill>
            </a:endParaRPr>
          </a:p>
        </p:txBody>
      </p:sp>
      <p:pic>
        <p:nvPicPr>
          <p:cNvPr id="14339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z="3600" smtClean="0"/>
              <a:t>MEP – BSR</a:t>
            </a:r>
            <a:br>
              <a:rPr lang="da-DK" sz="3600" smtClean="0"/>
            </a:br>
            <a:r>
              <a:rPr lang="da-DK" sz="3600" smtClean="0"/>
              <a:t>Model European Parliament</a:t>
            </a:r>
            <a:br>
              <a:rPr lang="da-DK" sz="3600" smtClean="0"/>
            </a:br>
            <a:r>
              <a:rPr lang="da-DK" sz="3600" smtClean="0"/>
              <a:t>Baltic Sea Region</a:t>
            </a:r>
          </a:p>
        </p:txBody>
      </p:sp>
      <p:sp>
        <p:nvSpPr>
          <p:cNvPr id="15362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573463"/>
            <a:ext cx="6400800" cy="13684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800" dirty="0" err="1" smtClean="0">
                <a:solidFill>
                  <a:srgbClr val="898989"/>
                </a:solidFill>
              </a:rPr>
              <a:t>was</a:t>
            </a:r>
            <a:r>
              <a:rPr lang="da-DK" sz="2800" dirty="0" smtClean="0">
                <a:solidFill>
                  <a:srgbClr val="898989"/>
                </a:solidFill>
              </a:rPr>
              <a:t> </a:t>
            </a:r>
            <a:r>
              <a:rPr lang="da-DK" sz="2800" dirty="0" err="1" smtClean="0">
                <a:solidFill>
                  <a:srgbClr val="898989"/>
                </a:solidFill>
              </a:rPr>
              <a:t>established</a:t>
            </a:r>
            <a:r>
              <a:rPr lang="da-DK" sz="2800" dirty="0" smtClean="0">
                <a:solidFill>
                  <a:srgbClr val="898989"/>
                </a:solidFill>
              </a:rPr>
              <a:t> in 2004 by </a:t>
            </a:r>
            <a:r>
              <a:rPr lang="da-DK" sz="2800" dirty="0" err="1" smtClean="0">
                <a:solidFill>
                  <a:srgbClr val="898989"/>
                </a:solidFill>
              </a:rPr>
              <a:t>schools</a:t>
            </a:r>
            <a:endParaRPr lang="da-DK" sz="2800" dirty="0" smtClean="0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800" dirty="0" smtClean="0">
                <a:solidFill>
                  <a:srgbClr val="898989"/>
                </a:solidFill>
              </a:rPr>
              <a:t>in S, DK and SF + the </a:t>
            </a:r>
            <a:r>
              <a:rPr lang="da-DK" sz="2800" dirty="0" err="1" smtClean="0">
                <a:solidFill>
                  <a:srgbClr val="898989"/>
                </a:solidFill>
              </a:rPr>
              <a:t>Europe</a:t>
            </a:r>
            <a:r>
              <a:rPr lang="da-DK" sz="2800" dirty="0" smtClean="0">
                <a:solidFill>
                  <a:srgbClr val="898989"/>
                </a:solidFill>
              </a:rPr>
              <a:t> House in Vilnius  as a regional program</a:t>
            </a:r>
          </a:p>
        </p:txBody>
      </p:sp>
      <p:pic>
        <p:nvPicPr>
          <p:cNvPr id="15363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mtClean="0"/>
              <a:t>MEP - BSR</a:t>
            </a:r>
          </a:p>
        </p:txBody>
      </p:sp>
      <p:sp>
        <p:nvSpPr>
          <p:cNvPr id="16386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141663"/>
            <a:ext cx="6400800" cy="16557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400" dirty="0" smtClean="0">
                <a:solidFill>
                  <a:srgbClr val="898989"/>
                </a:solidFill>
              </a:rPr>
              <a:t>2 sessions per </a:t>
            </a:r>
            <a:r>
              <a:rPr lang="da-DK" sz="2400" dirty="0" err="1" smtClean="0">
                <a:solidFill>
                  <a:srgbClr val="898989"/>
                </a:solidFill>
              </a:rPr>
              <a:t>year</a:t>
            </a:r>
            <a:r>
              <a:rPr lang="da-DK" sz="2400" dirty="0" smtClean="0">
                <a:solidFill>
                  <a:srgbClr val="898989"/>
                </a:solidFill>
              </a:rPr>
              <a:t> in </a:t>
            </a:r>
            <a:r>
              <a:rPr lang="da-DK" sz="2400" dirty="0" err="1" smtClean="0">
                <a:solidFill>
                  <a:srgbClr val="898989"/>
                </a:solidFill>
              </a:rPr>
              <a:t>cities</a:t>
            </a:r>
            <a:r>
              <a:rPr lang="da-DK" sz="2400" dirty="0" smtClean="0">
                <a:solidFill>
                  <a:srgbClr val="898989"/>
                </a:solidFill>
              </a:rPr>
              <a:t> in the region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400" dirty="0" smtClean="0">
                <a:solidFill>
                  <a:srgbClr val="898989"/>
                </a:solidFill>
              </a:rPr>
              <a:t>8 </a:t>
            </a:r>
            <a:r>
              <a:rPr lang="da-DK" sz="2400" dirty="0" err="1" smtClean="0">
                <a:solidFill>
                  <a:srgbClr val="898989"/>
                </a:solidFill>
              </a:rPr>
              <a:t>countries</a:t>
            </a:r>
            <a:r>
              <a:rPr lang="da-DK" sz="2400" dirty="0" smtClean="0">
                <a:solidFill>
                  <a:srgbClr val="898989"/>
                </a:solidFill>
              </a:rPr>
              <a:t> </a:t>
            </a:r>
            <a:r>
              <a:rPr lang="da-DK" sz="2400" dirty="0" err="1" smtClean="0">
                <a:solidFill>
                  <a:srgbClr val="898989"/>
                </a:solidFill>
              </a:rPr>
              <a:t>around</a:t>
            </a:r>
            <a:r>
              <a:rPr lang="da-DK" sz="2400" dirty="0" smtClean="0">
                <a:solidFill>
                  <a:srgbClr val="898989"/>
                </a:solidFill>
              </a:rPr>
              <a:t> the </a:t>
            </a:r>
            <a:r>
              <a:rPr lang="da-DK" sz="2400" dirty="0" err="1" smtClean="0">
                <a:solidFill>
                  <a:srgbClr val="898989"/>
                </a:solidFill>
              </a:rPr>
              <a:t>Baltic</a:t>
            </a:r>
            <a:r>
              <a:rPr lang="da-DK" sz="2400" dirty="0" smtClean="0">
                <a:solidFill>
                  <a:srgbClr val="898989"/>
                </a:solidFill>
              </a:rPr>
              <a:t> </a:t>
            </a:r>
            <a:r>
              <a:rPr lang="da-DK" sz="2400" dirty="0" err="1" smtClean="0">
                <a:solidFill>
                  <a:srgbClr val="898989"/>
                </a:solidFill>
              </a:rPr>
              <a:t>Sea</a:t>
            </a:r>
            <a:r>
              <a:rPr lang="da-DK" sz="2400" dirty="0" smtClean="0">
                <a:solidFill>
                  <a:srgbClr val="898989"/>
                </a:solidFill>
              </a:rPr>
              <a:t>  </a:t>
            </a:r>
            <a:r>
              <a:rPr lang="da-DK" sz="2400" dirty="0" err="1" smtClean="0">
                <a:solidFill>
                  <a:srgbClr val="898989"/>
                </a:solidFill>
              </a:rPr>
              <a:t>participate</a:t>
            </a:r>
            <a:r>
              <a:rPr lang="da-DK" sz="2400" dirty="0" smtClean="0">
                <a:solidFill>
                  <a:srgbClr val="898989"/>
                </a:solidFill>
              </a:rPr>
              <a:t> +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400" dirty="0" smtClean="0">
                <a:solidFill>
                  <a:srgbClr val="898989"/>
                </a:solidFill>
              </a:rPr>
              <a:t>   </a:t>
            </a:r>
            <a:r>
              <a:rPr lang="da-DK" sz="2400" dirty="0" err="1" smtClean="0">
                <a:solidFill>
                  <a:srgbClr val="898989"/>
                </a:solidFill>
              </a:rPr>
              <a:t>Russia</a:t>
            </a:r>
            <a:r>
              <a:rPr lang="da-DK" sz="2400" dirty="0" smtClean="0">
                <a:solidFill>
                  <a:srgbClr val="898989"/>
                </a:solidFill>
              </a:rPr>
              <a:t> (</a:t>
            </a:r>
            <a:r>
              <a:rPr lang="da-DK" sz="2400" dirty="0" err="1" smtClean="0">
                <a:solidFill>
                  <a:srgbClr val="898989"/>
                </a:solidFill>
              </a:rPr>
              <a:t>St</a:t>
            </a:r>
            <a:r>
              <a:rPr lang="da-DK" sz="2400" dirty="0" smtClean="0">
                <a:solidFill>
                  <a:srgbClr val="898989"/>
                </a:solidFill>
              </a:rPr>
              <a:t> Petersburg and Kaliningrad region)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da-DK" sz="2400" dirty="0" smtClean="0">
                <a:solidFill>
                  <a:srgbClr val="898989"/>
                </a:solidFill>
              </a:rPr>
              <a:t>Main sponsor is the Nordic </a:t>
            </a:r>
            <a:r>
              <a:rPr lang="da-DK" sz="2400" dirty="0" err="1" smtClean="0">
                <a:solidFill>
                  <a:srgbClr val="898989"/>
                </a:solidFill>
              </a:rPr>
              <a:t>Council</a:t>
            </a:r>
            <a:r>
              <a:rPr lang="da-DK" sz="2400" dirty="0" smtClean="0">
                <a:solidFill>
                  <a:srgbClr val="898989"/>
                </a:solidFill>
              </a:rPr>
              <a:t> of Ministers</a:t>
            </a:r>
            <a:endParaRPr lang="da-DK" sz="2800" dirty="0" smtClean="0">
              <a:solidFill>
                <a:srgbClr val="898989"/>
              </a:solidFill>
            </a:endParaRPr>
          </a:p>
        </p:txBody>
      </p:sp>
      <p:pic>
        <p:nvPicPr>
          <p:cNvPr id="16387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360362"/>
          </a:xfrm>
        </p:spPr>
        <p:txBody>
          <a:bodyPr/>
          <a:lstStyle/>
          <a:p>
            <a:pPr eaLnBrk="1" hangingPunct="1"/>
            <a:r>
              <a:rPr lang="en-US" sz="4000" smtClean="0"/>
              <a:t>The vision of the MEP - BSR</a:t>
            </a:r>
            <a:endParaRPr lang="da-DK" sz="4000" smtClean="0"/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468313" y="2565400"/>
            <a:ext cx="8207375" cy="2303463"/>
          </a:xfrm>
        </p:spPr>
        <p:txBody>
          <a:bodyPr/>
          <a:lstStyle/>
          <a:p>
            <a:pPr marL="0" indent="0" eaLnBrk="1" hangingPunct="1"/>
            <a:r>
              <a:rPr lang="en-US" sz="2400" smtClean="0"/>
              <a:t>Build relationships between youth in the Baltic Sea Region</a:t>
            </a:r>
          </a:p>
          <a:p>
            <a:pPr marL="0" indent="0" eaLnBrk="1" hangingPunct="1"/>
            <a:r>
              <a:rPr lang="en-US" sz="2400" smtClean="0"/>
              <a:t>Penetrate common Baltic Sea and Nordic issues</a:t>
            </a:r>
          </a:p>
          <a:p>
            <a:pPr marL="0" indent="0" eaLnBrk="1" hangingPunct="1"/>
            <a:r>
              <a:rPr lang="en-US" sz="2400" smtClean="0"/>
              <a:t>Strengthen each individual’s potential to affect society’s development</a:t>
            </a:r>
          </a:p>
          <a:p>
            <a:pPr marL="0" indent="0" eaLnBrk="1" hangingPunct="1"/>
            <a:r>
              <a:rPr lang="en-US" sz="2400" smtClean="0"/>
              <a:t>Focus on trade, industry, politics, culture and social affairs</a:t>
            </a:r>
          </a:p>
          <a:p>
            <a:pPr marL="0" indent="0" eaLnBrk="1" hangingPunct="1">
              <a:buFont typeface="Arial" charset="0"/>
              <a:buNone/>
            </a:pPr>
            <a:endParaRPr lang="da-DK" sz="2400" smtClean="0"/>
          </a:p>
        </p:txBody>
      </p:sp>
      <p:pic>
        <p:nvPicPr>
          <p:cNvPr id="17411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360362"/>
          </a:xfrm>
        </p:spPr>
        <p:txBody>
          <a:bodyPr/>
          <a:lstStyle/>
          <a:p>
            <a:pPr eaLnBrk="1" hangingPunct="1"/>
            <a:r>
              <a:rPr lang="en-US" sz="4000" smtClean="0"/>
              <a:t>The vision of the MEP - BSR</a:t>
            </a:r>
            <a:endParaRPr lang="da-DK" sz="4000" smtClean="0"/>
          </a:p>
        </p:txBody>
      </p:sp>
      <p:sp>
        <p:nvSpPr>
          <p:cNvPr id="3" name="Undertitel 2"/>
          <p:cNvSpPr>
            <a:spLocks noGrp="1"/>
          </p:cNvSpPr>
          <p:nvPr>
            <p:ph type="subTitle" idx="4294967295"/>
          </p:nvPr>
        </p:nvSpPr>
        <p:spPr>
          <a:xfrm>
            <a:off x="684213" y="2420938"/>
            <a:ext cx="7416800" cy="26638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sz="2800" dirty="0" smtClean="0"/>
          </a:p>
          <a:p>
            <a:pPr marL="0" indent="0" eaLnBrk="1" hangingPunct="1"/>
            <a:r>
              <a:rPr lang="en-US" sz="2400" dirty="0" smtClean="0"/>
              <a:t>Provide insight in modern democracy and the parliamentary system, using the </a:t>
            </a:r>
          </a:p>
          <a:p>
            <a:pPr marL="0" indent="0" eaLnBrk="1" hangingPunct="1"/>
            <a:r>
              <a:rPr lang="en-US" sz="2400" dirty="0" smtClean="0"/>
              <a:t>European Parliament as an example and model</a:t>
            </a:r>
          </a:p>
          <a:p>
            <a:pPr marL="0" indent="0" eaLnBrk="1" hangingPunct="1"/>
            <a:r>
              <a:rPr lang="en-US" sz="2400" dirty="0" smtClean="0"/>
              <a:t>Develop debating and linguistic skills in  international</a:t>
            </a:r>
          </a:p>
          <a:p>
            <a:pPr marL="0" indent="0" eaLnBrk="1" hangingPunct="1">
              <a:buNone/>
            </a:pPr>
            <a:r>
              <a:rPr lang="en-US" sz="2400" dirty="0" smtClean="0"/>
              <a:t>  forums</a:t>
            </a:r>
            <a:endParaRPr lang="da-DK" sz="2400" dirty="0" smtClean="0"/>
          </a:p>
        </p:txBody>
      </p:sp>
      <p:pic>
        <p:nvPicPr>
          <p:cNvPr id="18435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mtClean="0"/>
              <a:t>MEP – BSR</a:t>
            </a:r>
            <a:br>
              <a:rPr lang="da-DK" smtClean="0"/>
            </a:br>
            <a:r>
              <a:rPr lang="da-DK" smtClean="0"/>
              <a:t>Gdansk 2011</a:t>
            </a:r>
          </a:p>
        </p:txBody>
      </p:sp>
      <p:sp>
        <p:nvSpPr>
          <p:cNvPr id="23555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429000"/>
            <a:ext cx="6400800" cy="13684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b="1" smtClean="0"/>
              <a:t>President of the General Assembly</a:t>
            </a:r>
          </a:p>
          <a:p>
            <a:pPr marL="0" indent="0" algn="ctr">
              <a:buFont typeface="Arial" charset="0"/>
              <a:buNone/>
            </a:pPr>
            <a:r>
              <a:rPr lang="en-US" b="1" smtClean="0"/>
              <a:t>GA President – Petra Buer Gram</a:t>
            </a:r>
            <a:r>
              <a:rPr lang="da-DK" sz="3600" smtClean="0">
                <a:solidFill>
                  <a:srgbClr val="898989"/>
                </a:solidFill>
              </a:rPr>
              <a:t>   </a:t>
            </a:r>
          </a:p>
        </p:txBody>
      </p:sp>
      <p:pic>
        <p:nvPicPr>
          <p:cNvPr id="23556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mtClean="0"/>
              <a:t>MEP – BSR</a:t>
            </a:r>
            <a:br>
              <a:rPr lang="da-DK" smtClean="0"/>
            </a:br>
            <a:r>
              <a:rPr lang="da-DK" smtClean="0"/>
              <a:t>Gdansk 2011</a:t>
            </a:r>
          </a:p>
        </p:txBody>
      </p:sp>
      <p:sp>
        <p:nvSpPr>
          <p:cNvPr id="24579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429000"/>
            <a:ext cx="6400800" cy="136842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pl-PL" sz="2800" b="1" smtClean="0"/>
              <a:t>Committee on </a:t>
            </a:r>
            <a:r>
              <a:rPr lang="en-US" sz="2800" b="1" smtClean="0"/>
              <a:t>Industry, Research and Energy</a:t>
            </a:r>
            <a:endParaRPr lang="en-GB" sz="2800" b="1" smtClean="0"/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GB" sz="2800" b="1" smtClean="0"/>
              <a:t>Committee President – </a:t>
            </a:r>
            <a:r>
              <a:rPr lang="pl-PL" sz="2800" b="1" smtClean="0"/>
              <a:t>Konrad Książek</a:t>
            </a:r>
            <a:endParaRPr lang="da-DK" sz="2800" b="1" smtClean="0"/>
          </a:p>
        </p:txBody>
      </p:sp>
      <p:pic>
        <p:nvPicPr>
          <p:cNvPr id="24580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ctrTitle" idx="4294967295"/>
          </p:nvPr>
        </p:nvSpPr>
        <p:spPr>
          <a:xfrm>
            <a:off x="685800" y="1700213"/>
            <a:ext cx="7772400" cy="1470025"/>
          </a:xfrm>
        </p:spPr>
        <p:txBody>
          <a:bodyPr/>
          <a:lstStyle/>
          <a:p>
            <a:pPr eaLnBrk="1" hangingPunct="1"/>
            <a:r>
              <a:rPr lang="da-DK" smtClean="0"/>
              <a:t>MEP – BSR</a:t>
            </a:r>
            <a:br>
              <a:rPr lang="da-DK" smtClean="0"/>
            </a:br>
            <a:r>
              <a:rPr lang="da-DK" smtClean="0"/>
              <a:t>Gdansk 2011</a:t>
            </a:r>
          </a:p>
        </p:txBody>
      </p:sp>
      <p:sp>
        <p:nvSpPr>
          <p:cNvPr id="25603" name="Undertitel 2"/>
          <p:cNvSpPr>
            <a:spLocks noGrp="1"/>
          </p:cNvSpPr>
          <p:nvPr>
            <p:ph type="subTitle" idx="4294967295"/>
          </p:nvPr>
        </p:nvSpPr>
        <p:spPr>
          <a:xfrm>
            <a:off x="1371600" y="3429000"/>
            <a:ext cx="6400800" cy="136842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pl-PL" sz="2800" b="1" smtClean="0"/>
              <a:t>Committee on </a:t>
            </a:r>
            <a:r>
              <a:rPr lang="en-US" sz="2800" b="1" smtClean="0"/>
              <a:t>Civil Liberties, Justice and Home Affairs</a:t>
            </a:r>
          </a:p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en-US" sz="2800" b="1" smtClean="0"/>
              <a:t>Committee President – </a:t>
            </a:r>
            <a:r>
              <a:rPr lang="pl-PL" sz="2800" b="1" smtClean="0"/>
              <a:t>Julian Bergler </a:t>
            </a:r>
            <a:endParaRPr lang="da-DK" sz="2800" b="1" smtClean="0"/>
          </a:p>
        </p:txBody>
      </p:sp>
      <p:pic>
        <p:nvPicPr>
          <p:cNvPr id="25604" name="Billed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5164138"/>
            <a:ext cx="91805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Billed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254</Words>
  <Application>Microsoft Office PowerPoint</Application>
  <PresentationFormat>Skærmshow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MEP MODEL EUROPEAN PARLIAMENT</vt:lpstr>
      <vt:lpstr>MEP Model European Parliament</vt:lpstr>
      <vt:lpstr>MEP – BSR Model European Parliament Baltic Sea Region</vt:lpstr>
      <vt:lpstr>MEP - BSR</vt:lpstr>
      <vt:lpstr>The vision of the MEP - BSR</vt:lpstr>
      <vt:lpstr>The vision of the MEP - BSR</vt:lpstr>
      <vt:lpstr>MEP – BSR Gdansk 2011</vt:lpstr>
      <vt:lpstr>MEP – BSR Gdansk 2011</vt:lpstr>
      <vt:lpstr>MEP – BSR Gdansk 2011</vt:lpstr>
      <vt:lpstr>MEP – BSR Gdansk 2011</vt:lpstr>
      <vt:lpstr>MEP – BSR Gdansk 2011</vt:lpstr>
      <vt:lpstr>MEP – BSR Gdansk 2011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René Sejling</dc:creator>
  <cp:lastModifiedBy>Kirsten Stribley</cp:lastModifiedBy>
  <cp:revision>13</cp:revision>
  <dcterms:created xsi:type="dcterms:W3CDTF">2011-09-30T07:22:21Z</dcterms:created>
  <dcterms:modified xsi:type="dcterms:W3CDTF">2011-11-02T09:04:45Z</dcterms:modified>
</cp:coreProperties>
</file>